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93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63.xml"/><Relationship Id="rId12" Type="http://schemas.openxmlformats.org/officeDocument/2006/relationships/image" Target="../media/image12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png"/><Relationship Id="rId8" Type="http://schemas.openxmlformats.org/officeDocument/2006/relationships/tags" Target="../tags/tag68.xml"/><Relationship Id="rId7" Type="http://schemas.openxmlformats.org/officeDocument/2006/relationships/image" Target="../media/image15.png"/><Relationship Id="rId6" Type="http://schemas.openxmlformats.org/officeDocument/2006/relationships/tags" Target="../tags/tag67.xml"/><Relationship Id="rId5" Type="http://schemas.openxmlformats.org/officeDocument/2006/relationships/image" Target="../media/image14.png"/><Relationship Id="rId4" Type="http://schemas.openxmlformats.org/officeDocument/2006/relationships/tags" Target="../tags/tag66.xml"/><Relationship Id="rId3" Type="http://schemas.openxmlformats.org/officeDocument/2006/relationships/image" Target="../media/image13.png"/><Relationship Id="rId28" Type="http://schemas.openxmlformats.org/officeDocument/2006/relationships/slideLayout" Target="../slideLayouts/slideLayout2.xml"/><Relationship Id="rId27" Type="http://schemas.openxmlformats.org/officeDocument/2006/relationships/tags" Target="../tags/tag85.xml"/><Relationship Id="rId26" Type="http://schemas.openxmlformats.org/officeDocument/2006/relationships/tags" Target="../tags/tag84.xml"/><Relationship Id="rId25" Type="http://schemas.openxmlformats.org/officeDocument/2006/relationships/tags" Target="../tags/tag83.xml"/><Relationship Id="rId24" Type="http://schemas.openxmlformats.org/officeDocument/2006/relationships/tags" Target="../tags/tag82.xml"/><Relationship Id="rId23" Type="http://schemas.openxmlformats.org/officeDocument/2006/relationships/tags" Target="../tags/tag81.xml"/><Relationship Id="rId22" Type="http://schemas.openxmlformats.org/officeDocument/2006/relationships/tags" Target="../tags/tag80.xml"/><Relationship Id="rId21" Type="http://schemas.openxmlformats.org/officeDocument/2006/relationships/tags" Target="../tags/tag79.xml"/><Relationship Id="rId20" Type="http://schemas.openxmlformats.org/officeDocument/2006/relationships/tags" Target="../tags/tag78.xml"/><Relationship Id="rId2" Type="http://schemas.openxmlformats.org/officeDocument/2006/relationships/tags" Target="../tags/tag65.xml"/><Relationship Id="rId19" Type="http://schemas.openxmlformats.org/officeDocument/2006/relationships/tags" Target="../tags/tag77.xml"/><Relationship Id="rId18" Type="http://schemas.openxmlformats.org/officeDocument/2006/relationships/tags" Target="../tags/tag76.xml"/><Relationship Id="rId17" Type="http://schemas.openxmlformats.org/officeDocument/2006/relationships/tags" Target="../tags/tag75.xml"/><Relationship Id="rId16" Type="http://schemas.openxmlformats.org/officeDocument/2006/relationships/image" Target="../media/image17.png"/><Relationship Id="rId15" Type="http://schemas.openxmlformats.org/officeDocument/2006/relationships/tags" Target="../tags/tag74.xml"/><Relationship Id="rId14" Type="http://schemas.openxmlformats.org/officeDocument/2006/relationships/tags" Target="../tags/tag73.xml"/><Relationship Id="rId13" Type="http://schemas.openxmlformats.org/officeDocument/2006/relationships/tags" Target="../tags/tag72.xml"/><Relationship Id="rId12" Type="http://schemas.openxmlformats.org/officeDocument/2006/relationships/tags" Target="../tags/tag71.xml"/><Relationship Id="rId11" Type="http://schemas.openxmlformats.org/officeDocument/2006/relationships/tags" Target="../tags/tag70.xml"/><Relationship Id="rId10" Type="http://schemas.openxmlformats.org/officeDocument/2006/relationships/tags" Target="../tags/tag69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6.xml"/><Relationship Id="rId1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87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8.xml"/><Relationship Id="rId1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image" Target="../media/image30.png"/><Relationship Id="rId4" Type="http://schemas.openxmlformats.org/officeDocument/2006/relationships/tags" Target="../tags/tag89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077595" y="494030"/>
            <a:ext cx="1266825" cy="69088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zh-CN" altLang="en-US"/>
              <a:t>输入</a:t>
            </a:r>
            <a:r>
              <a:rPr lang="zh-CN" altLang="en-US"/>
              <a:t>视频</a:t>
            </a:r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3271520" y="494030"/>
            <a:ext cx="1266825" cy="69088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zh-CN" altLang="en-US"/>
              <a:t>视频</a:t>
            </a:r>
            <a:endParaRPr lang="zh-CN" altLang="en-US"/>
          </a:p>
          <a:p>
            <a:pPr algn="ctr"/>
            <a:r>
              <a:rPr lang="zh-CN" altLang="en-US"/>
              <a:t>预处理</a:t>
            </a:r>
            <a:endParaRPr lang="zh-CN" altLang="en-US"/>
          </a:p>
        </p:txBody>
      </p:sp>
      <p:cxnSp>
        <p:nvCxnSpPr>
          <p:cNvPr id="8" name="直接箭头连接符 7"/>
          <p:cNvCxnSpPr>
            <a:stCxn id="6" idx="3"/>
          </p:cNvCxnSpPr>
          <p:nvPr/>
        </p:nvCxnSpPr>
        <p:spPr>
          <a:xfrm flipV="1">
            <a:off x="2344420" y="835025"/>
            <a:ext cx="935355" cy="4445"/>
          </a:xfrm>
          <a:prstGeom prst="straightConnector1">
            <a:avLst/>
          </a:prstGeom>
          <a:ln>
            <a:solidFill>
              <a:schemeClr val="tx1"/>
            </a:solidFill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5465445" y="494030"/>
            <a:ext cx="1266825" cy="69088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en-US" altLang="zh-CN"/>
              <a:t>yolov8</a:t>
            </a:r>
            <a:endParaRPr lang="en-US" altLang="zh-CN"/>
          </a:p>
          <a:p>
            <a:pPr algn="ctr"/>
            <a:r>
              <a:rPr lang="zh-CN" altLang="en-US"/>
              <a:t>识别</a:t>
            </a:r>
            <a:r>
              <a:rPr lang="zh-CN" altLang="en-US"/>
              <a:t>对象</a:t>
            </a:r>
            <a:endParaRPr lang="zh-CN" altLang="en-US"/>
          </a:p>
        </p:txBody>
      </p:sp>
      <p:cxnSp>
        <p:nvCxnSpPr>
          <p:cNvPr id="10" name="直接箭头连接符 9"/>
          <p:cNvCxnSpPr>
            <a:stCxn id="7" idx="3"/>
            <a:endCxn id="9" idx="1"/>
          </p:cNvCxnSpPr>
          <p:nvPr/>
        </p:nvCxnSpPr>
        <p:spPr>
          <a:xfrm>
            <a:off x="4538345" y="839470"/>
            <a:ext cx="927100" cy="0"/>
          </a:xfrm>
          <a:prstGeom prst="straightConnector1">
            <a:avLst/>
          </a:prstGeom>
          <a:ln>
            <a:solidFill>
              <a:schemeClr val="tx1"/>
            </a:solidFill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7659370" y="491490"/>
            <a:ext cx="1266825" cy="69088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en-US"/>
              <a:t>deepsort</a:t>
            </a:r>
            <a:endParaRPr lang="en-US"/>
          </a:p>
          <a:p>
            <a:pPr algn="ctr"/>
            <a:r>
              <a:rPr lang="zh-CN" altLang="en-US"/>
              <a:t>跟踪对象</a:t>
            </a:r>
            <a:endParaRPr lang="zh-CN" altLang="en-US"/>
          </a:p>
        </p:txBody>
      </p:sp>
      <p:cxnSp>
        <p:nvCxnSpPr>
          <p:cNvPr id="12" name="直接箭头连接符 11"/>
          <p:cNvCxnSpPr>
            <a:stCxn id="9" idx="3"/>
            <a:endCxn id="11" idx="1"/>
          </p:cNvCxnSpPr>
          <p:nvPr/>
        </p:nvCxnSpPr>
        <p:spPr>
          <a:xfrm flipV="1">
            <a:off x="6732270" y="836930"/>
            <a:ext cx="927100" cy="2540"/>
          </a:xfrm>
          <a:prstGeom prst="straightConnector1">
            <a:avLst/>
          </a:prstGeom>
          <a:ln>
            <a:solidFill>
              <a:schemeClr val="tx1"/>
            </a:solidFill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9853295" y="491490"/>
            <a:ext cx="1266825" cy="69088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zh-CN" altLang="en-US"/>
              <a:t>统计分析</a:t>
            </a:r>
            <a:endParaRPr lang="zh-CN" altLang="en-US"/>
          </a:p>
        </p:txBody>
      </p:sp>
      <p:cxnSp>
        <p:nvCxnSpPr>
          <p:cNvPr id="14" name="直接箭头连接符 13"/>
          <p:cNvCxnSpPr>
            <a:stCxn id="11" idx="3"/>
            <a:endCxn id="13" idx="1"/>
          </p:cNvCxnSpPr>
          <p:nvPr/>
        </p:nvCxnSpPr>
        <p:spPr>
          <a:xfrm>
            <a:off x="8926195" y="836930"/>
            <a:ext cx="927100" cy="0"/>
          </a:xfrm>
          <a:prstGeom prst="straightConnector1">
            <a:avLst/>
          </a:prstGeom>
          <a:ln>
            <a:solidFill>
              <a:schemeClr val="tx1"/>
            </a:solidFill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8815" y="2815590"/>
            <a:ext cx="1583055" cy="8959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4515" y="2904490"/>
            <a:ext cx="1583055" cy="8959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4815" y="3012440"/>
            <a:ext cx="1583055" cy="8959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15" y="3139440"/>
            <a:ext cx="1583055" cy="8959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右箭头 19"/>
          <p:cNvSpPr/>
          <p:nvPr/>
        </p:nvSpPr>
        <p:spPr>
          <a:xfrm>
            <a:off x="2401570" y="3231515"/>
            <a:ext cx="473075" cy="241300"/>
          </a:xfrm>
          <a:prstGeom prst="rightArrow">
            <a:avLst>
              <a:gd name="adj1" fmla="val 30434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170" y="2775585"/>
            <a:ext cx="1513840" cy="8559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8340" y="2884805"/>
            <a:ext cx="1544955" cy="873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670" y="3005455"/>
            <a:ext cx="1544955" cy="873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7670" y="3139440"/>
            <a:ext cx="1544955" cy="873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5" name="文本框 24"/>
              <p:cNvSpPr txBox="1"/>
              <p:nvPr/>
            </p:nvSpPr>
            <p:spPr>
              <a:xfrm>
                <a:off x="3074670" y="2445385"/>
                <a:ext cx="1582420" cy="33020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𝐼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~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𝐼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altLang="zh-CN" i="1">
                  <a:latin typeface="Cambria Math" panose="02040503050406030204" charset="0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25" name="文本框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74670" y="2445385"/>
                <a:ext cx="1582420" cy="330200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右箭头 25"/>
          <p:cNvSpPr/>
          <p:nvPr/>
        </p:nvSpPr>
        <p:spPr>
          <a:xfrm>
            <a:off x="4999990" y="3231515"/>
            <a:ext cx="473075" cy="241300"/>
          </a:xfrm>
          <a:prstGeom prst="rightArrow">
            <a:avLst>
              <a:gd name="adj1" fmla="val 30434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5135" y="1895475"/>
            <a:ext cx="1207135" cy="6858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5770" y="2641600"/>
            <a:ext cx="1213485" cy="6858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5770" y="3387725"/>
            <a:ext cx="1213485" cy="6858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1" name="文本框 30"/>
              <p:cNvSpPr txBox="1"/>
              <p:nvPr/>
            </p:nvSpPr>
            <p:spPr>
              <a:xfrm>
                <a:off x="5525135" y="4073525"/>
                <a:ext cx="1207770" cy="36830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⋮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31" name="文本框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5135" y="4073525"/>
                <a:ext cx="1207770" cy="36830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2" name="图片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5770" y="4429125"/>
            <a:ext cx="1213485" cy="6858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3" name="右箭头 32"/>
          <p:cNvSpPr/>
          <p:nvPr/>
        </p:nvSpPr>
        <p:spPr>
          <a:xfrm>
            <a:off x="6959600" y="3231515"/>
            <a:ext cx="473075" cy="241300"/>
          </a:xfrm>
          <a:prstGeom prst="rightArrow">
            <a:avLst>
              <a:gd name="adj1" fmla="val 30434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文本框 34"/>
              <p:cNvSpPr txBox="1"/>
              <p:nvPr/>
            </p:nvSpPr>
            <p:spPr>
              <a:xfrm>
                <a:off x="5054600" y="1504950"/>
                <a:ext cx="2082165" cy="33020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𝑌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𝑇𝑂𝐿𝑂𝑣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8</m:t>
                          </m:r>
                        </m:sub>
                      </m:sSub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(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𝐼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sub>
                      </m:sSub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)</m:t>
                      </m:r>
                    </m:oMath>
                  </m:oMathPara>
                </a14:m>
                <a:endParaRPr lang="en-US" altLang="zh-CN" i="1">
                  <a:latin typeface="Cambria Math" panose="02040503050406030204" charset="0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35" name="文本框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4600" y="1504950"/>
                <a:ext cx="2082165" cy="330200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文本框 35"/>
              <p:cNvSpPr txBox="1"/>
              <p:nvPr/>
            </p:nvSpPr>
            <p:spPr>
              <a:xfrm>
                <a:off x="2951480" y="5708650"/>
                <a:ext cx="6127750" cy="9220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charset="0"/>
                        <a:cs typeface="Cambria Math" panose="02040503050406030204" charset="0"/>
                      </a:rPr>
                      <m:t>𝐼</m:t>
                    </m:r>
                  </m:oMath>
                </a14:m>
                <a:r>
                  <a:rPr lang="en-US" altLang="zh-CN"/>
                  <a:t> </a:t>
                </a:r>
                <a:r>
                  <a:rPr lang="zh-CN" altLang="en-US"/>
                  <a:t>表示</a:t>
                </a:r>
                <a:r>
                  <a:rPr lang="zh-CN" altLang="en-US"/>
                  <a:t>图像帧</a:t>
                </a:r>
                <a:endParaRPr lang="zh-CN" altLang="en-US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charset="0"/>
                        <a:cs typeface="Cambria Math" panose="02040503050406030204" charset="0"/>
                      </a:rPr>
                      <m:t>𝑌</m:t>
                    </m:r>
                  </m:oMath>
                </a14:m>
                <a:r>
                  <a:rPr lang="en-US" altLang="zh-CN"/>
                  <a:t> </a:t>
                </a:r>
                <a:r>
                  <a:rPr lang="zh-CN" altLang="en-US"/>
                  <a:t>表示</a:t>
                </a:r>
                <a:r>
                  <a:rPr lang="en-US" altLang="zh-CN"/>
                  <a:t>yolov8</a:t>
                </a:r>
                <a:r>
                  <a:rPr lang="zh-CN" altLang="en-US"/>
                  <a:t>每帧识别的对象</a:t>
                </a:r>
                <a:r>
                  <a:rPr lang="zh-CN" altLang="en-US"/>
                  <a:t>特征参数</a:t>
                </a:r>
                <a:endParaRPr lang="zh-CN" altLang="en-US"/>
              </a:p>
              <a:p>
                <a14:m>
                  <m:oMath xmlns:m="http://schemas.openxmlformats.org/officeDocument/2006/math">
                    <m:r>
                      <a:rPr lang="en-US" altLang="zh-CN" i="1">
                        <a:latin typeface="Cambria Math" panose="02040503050406030204" charset="0"/>
                        <a:cs typeface="Cambria Math" panose="02040503050406030204" charset="0"/>
                      </a:rPr>
                      <m:t>𝑇</m:t>
                    </m:r>
                  </m:oMath>
                </a14:m>
                <a:r>
                  <a:rPr lang="en-US" altLang="zh-CN"/>
                  <a:t> </a:t>
                </a:r>
                <a:r>
                  <a:rPr lang="zh-CN" altLang="en-US"/>
                  <a:t>表示</a:t>
                </a:r>
                <a:r>
                  <a:rPr lang="en-US" altLang="zh-CN"/>
                  <a:t>deepsort</a:t>
                </a:r>
                <a:r>
                  <a:rPr lang="zh-CN" altLang="en-US"/>
                  <a:t>识别前后帧的对象参数，</a:t>
                </a:r>
                <a:r>
                  <a:rPr lang="zh-CN" altLang="en-US"/>
                  <a:t>是一个列表</a:t>
                </a:r>
                <a:endParaRPr lang="zh-CN" altLang="en-US"/>
              </a:p>
            </p:txBody>
          </p:sp>
        </mc:Choice>
        <mc:Fallback>
          <p:sp>
            <p:nvSpPr>
              <p:cNvPr id="36" name="文本框 3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51480" y="5708650"/>
                <a:ext cx="6127750" cy="922020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7" name="图片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59370" y="2386965"/>
            <a:ext cx="1213485" cy="6991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45400" y="3566795"/>
            <a:ext cx="1228090" cy="6997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9" name="文本框 38"/>
              <p:cNvSpPr txBox="1"/>
              <p:nvPr/>
            </p:nvSpPr>
            <p:spPr>
              <a:xfrm>
                <a:off x="7645400" y="3142615"/>
                <a:ext cx="1207770" cy="36830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p>
                <a:pPr algn="l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⋮</m:t>
                      </m:r>
                    </m:oMath>
                  </m:oMathPara>
                </a14:m>
                <a:endParaRPr lang="zh-CN" altLang="en-US"/>
              </a:p>
            </p:txBody>
          </p:sp>
        </mc:Choice>
        <mc:Fallback>
          <p:sp>
            <p:nvSpPr>
              <p:cNvPr id="39" name="文本框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5400" y="3142615"/>
                <a:ext cx="1207770" cy="368300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0" name="文本框 39"/>
              <p:cNvSpPr txBox="1"/>
              <p:nvPr/>
            </p:nvSpPr>
            <p:spPr>
              <a:xfrm>
                <a:off x="7079615" y="1997075"/>
                <a:ext cx="2515235" cy="33020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𝑇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=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𝑓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𝐷𝑒𝑒𝑝𝑆𝑂𝑅𝑇</m:t>
                          </m:r>
                        </m:sub>
                      </m:sSub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(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𝑌</m:t>
                      </m:r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,</m:t>
                      </m:r>
                      <m:sSub>
                        <m:sSub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b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𝑌</m:t>
                          </m:r>
                        </m:e>
                        <m:sub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−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sub>
                      </m:sSub>
                      <m:r>
                        <a:rPr lang="en-US" altLang="zh-CN" i="1">
                          <a:latin typeface="Cambria Math" panose="02040503050406030204" charset="0"/>
                          <a:cs typeface="Cambria Math" panose="02040503050406030204" charset="0"/>
                        </a:rPr>
                        <m:t>)</m:t>
                      </m:r>
                    </m:oMath>
                  </m:oMathPara>
                </a14:m>
                <a:endParaRPr lang="en-US" altLang="zh-CN" i="1">
                  <a:latin typeface="Cambria Math" panose="02040503050406030204" charset="0"/>
                  <a:cs typeface="Cambria Math" panose="02040503050406030204" charset="0"/>
                </a:endParaRPr>
              </a:p>
            </p:txBody>
          </p:sp>
        </mc:Choice>
        <mc:Fallback>
          <p:sp>
            <p:nvSpPr>
              <p:cNvPr id="40" name="文本框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79615" y="1997075"/>
                <a:ext cx="2515235" cy="330200"/>
              </a:xfrm>
              <a:prstGeom prst="rect">
                <a:avLst/>
              </a:prstGeom>
              <a:blipFill rotWithShape="1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右箭头 40"/>
          <p:cNvSpPr/>
          <p:nvPr/>
        </p:nvSpPr>
        <p:spPr>
          <a:xfrm>
            <a:off x="9173210" y="3231515"/>
            <a:ext cx="473075" cy="241300"/>
          </a:xfrm>
          <a:prstGeom prst="rightArrow">
            <a:avLst>
              <a:gd name="adj1" fmla="val 30434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2" name="图片 4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772650" y="2884805"/>
            <a:ext cx="1224280" cy="11207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custDataLst>
      <p:tags r:id="rId1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1" name="组合 20"/>
          <p:cNvGrpSpPr/>
          <p:nvPr>
            <p:custDataLst>
              <p:tags r:id="rId1"/>
            </p:custDataLst>
          </p:nvPr>
        </p:nvGrpSpPr>
        <p:grpSpPr>
          <a:xfrm>
            <a:off x="1496060" y="464185"/>
            <a:ext cx="8143240" cy="5377180"/>
            <a:chOff x="2159" y="-83"/>
            <a:chExt cx="12824" cy="8468"/>
          </a:xfrm>
        </p:grpSpPr>
        <p:pic>
          <p:nvPicPr>
            <p:cNvPr id="4" name="图片 3" descr="108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3"/>
            <a:stretch>
              <a:fillRect/>
            </a:stretch>
          </p:blipFill>
          <p:spPr>
            <a:xfrm>
              <a:off x="8918" y="4463"/>
              <a:ext cx="6065" cy="3466"/>
            </a:xfrm>
            <a:prstGeom prst="rect">
              <a:avLst/>
            </a:prstGeom>
          </p:spPr>
        </p:pic>
        <p:pic>
          <p:nvPicPr>
            <p:cNvPr id="5" name="图片 4" descr="103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2476" y="647"/>
              <a:ext cx="6067" cy="3467"/>
            </a:xfrm>
            <a:prstGeom prst="rect">
              <a:avLst/>
            </a:prstGeom>
          </p:spPr>
        </p:pic>
        <p:pic>
          <p:nvPicPr>
            <p:cNvPr id="6" name="图片 5" descr="105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8917" y="648"/>
              <a:ext cx="6066" cy="3466"/>
            </a:xfrm>
            <a:prstGeom prst="rect">
              <a:avLst/>
            </a:prstGeom>
          </p:spPr>
        </p:pic>
        <p:pic>
          <p:nvPicPr>
            <p:cNvPr id="7" name="图片 6" descr="107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2475" y="4463"/>
              <a:ext cx="6068" cy="3468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>
              <p:custDataLst>
                <p:tags r:id="rId10"/>
              </p:custDataLst>
            </p:nvPr>
          </p:nvSpPr>
          <p:spPr>
            <a:xfrm>
              <a:off x="5143" y="7740"/>
              <a:ext cx="731" cy="3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时间</a:t>
              </a:r>
              <a:endParaRPr lang="zh-CN" altLang="en-US" sz="9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11"/>
              </p:custDataLst>
            </p:nvPr>
          </p:nvSpPr>
          <p:spPr>
            <a:xfrm>
              <a:off x="11584" y="7740"/>
              <a:ext cx="731" cy="3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时间</a:t>
              </a:r>
              <a:endParaRPr lang="zh-CN" altLang="en-US" sz="9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12"/>
              </p:custDataLst>
            </p:nvPr>
          </p:nvSpPr>
          <p:spPr>
            <a:xfrm>
              <a:off x="5143" y="3928"/>
              <a:ext cx="731" cy="3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时间</a:t>
              </a:r>
              <a:endParaRPr lang="zh-CN" altLang="en-US" sz="9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1" name="文本框 10"/>
            <p:cNvSpPr txBox="1"/>
            <p:nvPr>
              <p:custDataLst>
                <p:tags r:id="rId13"/>
              </p:custDataLst>
            </p:nvPr>
          </p:nvSpPr>
          <p:spPr>
            <a:xfrm>
              <a:off x="11584" y="3928"/>
              <a:ext cx="731" cy="3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时间</a:t>
              </a:r>
              <a:endParaRPr lang="zh-CN" altLang="en-US" sz="9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" name="文本框 11"/>
                <p:cNvSpPr txBox="1"/>
                <p:nvPr>
                  <p:custDataLst>
                    <p:tags r:id="rId14"/>
                  </p:custDataLst>
                </p:nvPr>
              </p:nvSpPr>
              <p:spPr>
                <a:xfrm>
                  <a:off x="2159" y="3699"/>
                  <a:ext cx="464" cy="4686"/>
                </a:xfrm>
                <a:prstGeom prst="rect">
                  <a:avLst/>
                </a:prstGeom>
                <a:noFill/>
              </p:spPr>
              <p:txBody>
                <a:bodyPr vert="vert270" wrap="square" rtlCol="0">
                  <a:noAutofit/>
                </a:bodyPr>
                <a:p>
                  <a:pPr algn="ctr"/>
                  <a:r>
                    <a:rPr lang="zh-CN" altLang="en-US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帧平均流量</a:t>
                  </a:r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/[pcu </a:t>
                  </a:r>
                  <a14:m>
                    <m:oMath xmlns:m="http://schemas.openxmlformats.org/officeDocument/2006/math">
                      <m:r>
                        <a:rPr lang="en-US" altLang="zh-CN" sz="900" i="1">
                          <a:latin typeface="Cambria Math" panose="02040503050406030204" charset="0"/>
                          <a:ea typeface="宋体" panose="02010600030101010101" pitchFamily="2" charset="-122"/>
                          <a:cs typeface="Cambria Math" panose="02040503050406030204" charset="0"/>
                        </a:rPr>
                        <m:t>∙</m:t>
                      </m:r>
                    </m:oMath>
                  </a14:m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 (100 frames)</a:t>
                  </a:r>
                  <a:r>
                    <a:rPr lang="en-US" altLang="zh-CN" sz="900" baseline="300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-1</a:t>
                  </a:r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]</a:t>
                  </a:r>
                  <a:endParaRPr lang="en-US" altLang="zh-CN" sz="900">
                    <a:latin typeface="宋体" panose="02010600030101010101" pitchFamily="2" charset="-122"/>
                    <a:ea typeface="宋体" panose="02010600030101010101" pitchFamily="2" charset="-122"/>
                  </a:endParaRPr>
                </a:p>
              </p:txBody>
            </p:sp>
          </mc:Choice>
          <mc:Fallback>
            <p:sp>
              <p:nvSpPr>
                <p:cNvPr id="12" name="文本框 11"/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15"/>
                  </p:custDataLst>
                </p:nvPr>
              </p:nvSpPr>
              <p:spPr>
                <a:xfrm>
                  <a:off x="2159" y="3699"/>
                  <a:ext cx="464" cy="4686"/>
                </a:xfrm>
                <a:prstGeom prst="rect">
                  <a:avLst/>
                </a:prstGeom>
                <a:blipFill rotWithShape="1">
                  <a:blip r:embed="rId16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3" name="文本框 12"/>
                <p:cNvSpPr txBox="1"/>
                <p:nvPr>
                  <p:custDataLst>
                    <p:tags r:id="rId17"/>
                  </p:custDataLst>
                </p:nvPr>
              </p:nvSpPr>
              <p:spPr>
                <a:xfrm>
                  <a:off x="8590" y="3699"/>
                  <a:ext cx="464" cy="4686"/>
                </a:xfrm>
                <a:prstGeom prst="rect">
                  <a:avLst/>
                </a:prstGeom>
                <a:noFill/>
              </p:spPr>
              <p:txBody>
                <a:bodyPr vert="vert270" wrap="square" rtlCol="0">
                  <a:noAutofit/>
                </a:bodyPr>
                <a:p>
                  <a:pPr algn="ctr"/>
                  <a:r>
                    <a:rPr lang="zh-CN" altLang="en-US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帧平均流量</a:t>
                  </a:r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/[pcu </a:t>
                  </a:r>
                  <a14:m>
                    <m:oMath xmlns:m="http://schemas.openxmlformats.org/officeDocument/2006/math">
                      <m:r>
                        <a:rPr lang="en-US" altLang="zh-CN" sz="900" i="1">
                          <a:latin typeface="Cambria Math" panose="02040503050406030204" charset="0"/>
                          <a:ea typeface="宋体" panose="02010600030101010101" pitchFamily="2" charset="-122"/>
                          <a:cs typeface="Cambria Math" panose="02040503050406030204" charset="0"/>
                        </a:rPr>
                        <m:t>∙</m:t>
                      </m:r>
                    </m:oMath>
                  </a14:m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 (100 frames)</a:t>
                  </a:r>
                  <a:r>
                    <a:rPr lang="en-US" altLang="zh-CN" sz="900" baseline="300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-1</a:t>
                  </a:r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]</a:t>
                  </a:r>
                  <a:endParaRPr lang="en-US" altLang="zh-CN" sz="900">
                    <a:latin typeface="宋体" panose="02010600030101010101" pitchFamily="2" charset="-122"/>
                    <a:ea typeface="宋体" panose="02010600030101010101" pitchFamily="2" charset="-122"/>
                  </a:endParaRPr>
                </a:p>
              </p:txBody>
            </p:sp>
          </mc:Choice>
          <mc:Fallback>
            <p:sp>
              <p:nvSpPr>
                <p:cNvPr id="13" name="文本框 12"/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18"/>
                  </p:custDataLst>
                </p:nvPr>
              </p:nvSpPr>
              <p:spPr>
                <a:xfrm>
                  <a:off x="8590" y="3699"/>
                  <a:ext cx="464" cy="4686"/>
                </a:xfrm>
                <a:prstGeom prst="rect">
                  <a:avLst/>
                </a:prstGeom>
                <a:blipFill rotWithShape="1">
                  <a:blip r:embed="rId16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4" name="文本框 13"/>
                <p:cNvSpPr txBox="1"/>
                <p:nvPr>
                  <p:custDataLst>
                    <p:tags r:id="rId19"/>
                  </p:custDataLst>
                </p:nvPr>
              </p:nvSpPr>
              <p:spPr>
                <a:xfrm>
                  <a:off x="8590" y="-83"/>
                  <a:ext cx="464" cy="4686"/>
                </a:xfrm>
                <a:prstGeom prst="rect">
                  <a:avLst/>
                </a:prstGeom>
                <a:noFill/>
              </p:spPr>
              <p:txBody>
                <a:bodyPr vert="vert270" wrap="square" rtlCol="0">
                  <a:noAutofit/>
                </a:bodyPr>
                <a:p>
                  <a:pPr algn="ctr"/>
                  <a:r>
                    <a:rPr lang="zh-CN" altLang="en-US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帧平均流量</a:t>
                  </a:r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/[pcu </a:t>
                  </a:r>
                  <a14:m>
                    <m:oMath xmlns:m="http://schemas.openxmlformats.org/officeDocument/2006/math">
                      <m:r>
                        <a:rPr lang="en-US" altLang="zh-CN" sz="900" i="1">
                          <a:latin typeface="Cambria Math" panose="02040503050406030204" charset="0"/>
                          <a:ea typeface="宋体" panose="02010600030101010101" pitchFamily="2" charset="-122"/>
                          <a:cs typeface="Cambria Math" panose="02040503050406030204" charset="0"/>
                        </a:rPr>
                        <m:t>∙</m:t>
                      </m:r>
                    </m:oMath>
                  </a14:m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 (100 frames)</a:t>
                  </a:r>
                  <a:r>
                    <a:rPr lang="en-US" altLang="zh-CN" sz="900" baseline="300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-1</a:t>
                  </a:r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]</a:t>
                  </a:r>
                  <a:endParaRPr lang="en-US" altLang="zh-CN" sz="900">
                    <a:latin typeface="宋体" panose="02010600030101010101" pitchFamily="2" charset="-122"/>
                    <a:ea typeface="宋体" panose="02010600030101010101" pitchFamily="2" charset="-122"/>
                  </a:endParaRPr>
                </a:p>
              </p:txBody>
            </p:sp>
          </mc:Choice>
          <mc:Fallback>
            <p:sp>
              <p:nvSpPr>
                <p:cNvPr id="14" name="文本框 13"/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20"/>
                  </p:custDataLst>
                </p:nvPr>
              </p:nvSpPr>
              <p:spPr>
                <a:xfrm>
                  <a:off x="8590" y="-83"/>
                  <a:ext cx="464" cy="4686"/>
                </a:xfrm>
                <a:prstGeom prst="rect">
                  <a:avLst/>
                </a:prstGeom>
                <a:blipFill rotWithShape="1">
                  <a:blip r:embed="rId16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文本框 14"/>
                <p:cNvSpPr txBox="1"/>
                <p:nvPr>
                  <p:custDataLst>
                    <p:tags r:id="rId21"/>
                  </p:custDataLst>
                </p:nvPr>
              </p:nvSpPr>
              <p:spPr>
                <a:xfrm>
                  <a:off x="2159" y="-83"/>
                  <a:ext cx="464" cy="4686"/>
                </a:xfrm>
                <a:prstGeom prst="rect">
                  <a:avLst/>
                </a:prstGeom>
                <a:noFill/>
              </p:spPr>
              <p:txBody>
                <a:bodyPr vert="vert270" wrap="square" rtlCol="0">
                  <a:noAutofit/>
                </a:bodyPr>
                <a:p>
                  <a:pPr algn="ctr"/>
                  <a:r>
                    <a:rPr lang="zh-CN" altLang="en-US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帧平均流量</a:t>
                  </a:r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/[pcu </a:t>
                  </a:r>
                  <a14:m>
                    <m:oMath xmlns:m="http://schemas.openxmlformats.org/officeDocument/2006/math">
                      <m:r>
                        <a:rPr lang="en-US" altLang="zh-CN" sz="900" i="1">
                          <a:latin typeface="Cambria Math" panose="02040503050406030204" charset="0"/>
                          <a:ea typeface="宋体" panose="02010600030101010101" pitchFamily="2" charset="-122"/>
                          <a:cs typeface="Cambria Math" panose="02040503050406030204" charset="0"/>
                        </a:rPr>
                        <m:t>∙</m:t>
                      </m:r>
                    </m:oMath>
                  </a14:m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 (100 frames)</a:t>
                  </a:r>
                  <a:r>
                    <a:rPr lang="en-US" altLang="zh-CN" sz="900" baseline="300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-1</a:t>
                  </a:r>
                  <a:r>
                    <a:rPr lang="en-US" altLang="zh-CN" sz="9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]</a:t>
                  </a:r>
                  <a:endParaRPr lang="en-US" altLang="zh-CN" sz="900">
                    <a:latin typeface="宋体" panose="02010600030101010101" pitchFamily="2" charset="-122"/>
                    <a:ea typeface="宋体" panose="02010600030101010101" pitchFamily="2" charset="-122"/>
                  </a:endParaRPr>
                </a:p>
              </p:txBody>
            </p:sp>
          </mc:Choice>
          <mc:Fallback>
            <p:sp>
              <p:nvSpPr>
                <p:cNvPr id="15" name="文本框 14"/>
                <p:cNvSpPr txBox="1">
                  <a:spLocks noRot="1" noChangeAspect="1" noMove="1" noResize="1" noEditPoints="1" noAdjustHandles="1" noChangeArrowheads="1" noChangeShapeType="1" noTextEdit="1"/>
                </p:cNvSpPr>
                <p:nvPr>
                  <p:custDataLst>
                    <p:tags r:id="rId22"/>
                  </p:custDataLst>
                </p:nvPr>
              </p:nvSpPr>
              <p:spPr>
                <a:xfrm>
                  <a:off x="2159" y="-83"/>
                  <a:ext cx="464" cy="4686"/>
                </a:xfrm>
                <a:prstGeom prst="rect">
                  <a:avLst/>
                </a:prstGeom>
                <a:blipFill rotWithShape="1">
                  <a:blip r:embed="rId16"/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7" name="文本框 16"/>
            <p:cNvSpPr txBox="1"/>
            <p:nvPr>
              <p:custDataLst>
                <p:tags r:id="rId23"/>
              </p:custDataLst>
            </p:nvPr>
          </p:nvSpPr>
          <p:spPr>
            <a:xfrm>
              <a:off x="3666" y="4180"/>
              <a:ext cx="3684" cy="3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900">
                  <a:latin typeface="宋体" panose="02010600030101010101" pitchFamily="2" charset="-122"/>
                  <a:ea typeface="宋体" panose="02010600030101010101" pitchFamily="2" charset="-122"/>
                </a:rPr>
                <a:t>(a) </a:t>
              </a:r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第</a:t>
              </a:r>
              <a:r>
                <a:rPr lang="en-US" altLang="zh-CN" sz="900">
                  <a:latin typeface="宋体" panose="02010600030101010101" pitchFamily="2" charset="-122"/>
                  <a:ea typeface="宋体" panose="02010600030101010101" pitchFamily="2" charset="-122"/>
                </a:rPr>
                <a:t>1</a:t>
              </a:r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个点路段</a:t>
              </a:r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数据统计</a:t>
              </a:r>
              <a:endParaRPr lang="zh-CN" altLang="en-US" sz="9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8" name="文本框 17"/>
            <p:cNvSpPr txBox="1"/>
            <p:nvPr>
              <p:custDataLst>
                <p:tags r:id="rId24"/>
              </p:custDataLst>
            </p:nvPr>
          </p:nvSpPr>
          <p:spPr>
            <a:xfrm>
              <a:off x="10109" y="4258"/>
              <a:ext cx="3684" cy="3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900">
                  <a:latin typeface="宋体" panose="02010600030101010101" pitchFamily="2" charset="-122"/>
                  <a:ea typeface="宋体" panose="02010600030101010101" pitchFamily="2" charset="-122"/>
                </a:rPr>
                <a:t>(b) </a:t>
              </a:r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第</a:t>
              </a:r>
              <a:r>
                <a:rPr lang="en-US" altLang="zh-CN" sz="9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2</a:t>
              </a:r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个点路段数据统计</a:t>
              </a:r>
              <a:endParaRPr lang="zh-CN" altLang="en-US" sz="9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9" name="文本框 18"/>
            <p:cNvSpPr txBox="1"/>
            <p:nvPr>
              <p:custDataLst>
                <p:tags r:id="rId25"/>
              </p:custDataLst>
            </p:nvPr>
          </p:nvSpPr>
          <p:spPr>
            <a:xfrm>
              <a:off x="3666" y="7997"/>
              <a:ext cx="3684" cy="3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900">
                  <a:latin typeface="宋体" panose="02010600030101010101" pitchFamily="2" charset="-122"/>
                  <a:ea typeface="宋体" panose="02010600030101010101" pitchFamily="2" charset="-122"/>
                </a:rPr>
                <a:t>(</a:t>
              </a:r>
              <a:r>
                <a:rPr lang="en-US" altLang="zh-CN" sz="900">
                  <a:latin typeface="宋体" panose="02010600030101010101" pitchFamily="2" charset="-122"/>
                  <a:ea typeface="宋体" panose="02010600030101010101" pitchFamily="2" charset="-122"/>
                </a:rPr>
                <a:t>c) </a:t>
              </a:r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第</a:t>
              </a:r>
              <a:r>
                <a:rPr lang="en-US" altLang="zh-CN" sz="900">
                  <a:latin typeface="宋体" panose="02010600030101010101" pitchFamily="2" charset="-122"/>
                  <a:ea typeface="宋体" panose="02010600030101010101" pitchFamily="2" charset="-122"/>
                </a:rPr>
                <a:t>3</a:t>
              </a:r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个点路段</a:t>
              </a:r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数据统计</a:t>
              </a:r>
              <a:endParaRPr lang="zh-CN" altLang="en-US" sz="9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20" name="文本框 19"/>
            <p:cNvSpPr txBox="1"/>
            <p:nvPr>
              <p:custDataLst>
                <p:tags r:id="rId26"/>
              </p:custDataLst>
            </p:nvPr>
          </p:nvSpPr>
          <p:spPr>
            <a:xfrm>
              <a:off x="10109" y="7997"/>
              <a:ext cx="3684" cy="3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en-US" altLang="zh-CN" sz="900">
                  <a:latin typeface="宋体" panose="02010600030101010101" pitchFamily="2" charset="-122"/>
                  <a:ea typeface="宋体" panose="02010600030101010101" pitchFamily="2" charset="-122"/>
                </a:rPr>
                <a:t>(</a:t>
              </a:r>
              <a:r>
                <a:rPr lang="en-US" altLang="zh-CN" sz="900">
                  <a:latin typeface="宋体" panose="02010600030101010101" pitchFamily="2" charset="-122"/>
                  <a:ea typeface="宋体" panose="02010600030101010101" pitchFamily="2" charset="-122"/>
                </a:rPr>
                <a:t>d) </a:t>
              </a:r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第</a:t>
              </a:r>
              <a:r>
                <a:rPr lang="en-US" altLang="zh-CN" sz="900">
                  <a:latin typeface="宋体" panose="02010600030101010101" pitchFamily="2" charset="-122"/>
                  <a:ea typeface="宋体" panose="02010600030101010101" pitchFamily="2" charset="-122"/>
                </a:rPr>
                <a:t>4</a:t>
              </a:r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个点路段</a:t>
              </a:r>
              <a:r>
                <a:rPr lang="zh-CN" altLang="en-US" sz="900">
                  <a:latin typeface="宋体" panose="02010600030101010101" pitchFamily="2" charset="-122"/>
                  <a:ea typeface="宋体" panose="02010600030101010101" pitchFamily="2" charset="-122"/>
                </a:rPr>
                <a:t>数据统计</a:t>
              </a:r>
              <a:endParaRPr lang="zh-CN" altLang="en-US" sz="9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</p:spTree>
    <p:custDataLst>
      <p:tags r:id="rId27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0980" y="1040765"/>
            <a:ext cx="6368415" cy="477647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926330" y="5594985"/>
            <a:ext cx="2339340" cy="4089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时间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938145" y="1427480"/>
            <a:ext cx="294640" cy="4167505"/>
          </a:xfrm>
          <a:prstGeom prst="rect">
            <a:avLst/>
          </a:prstGeom>
          <a:noFill/>
        </p:spPr>
        <p:txBody>
          <a:bodyPr vert="vert270" wrap="square" rtlCol="0">
            <a:noAutofit/>
          </a:bodyPr>
          <a:p>
            <a:pPr algn="ctr"/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滞留时间</a:t>
            </a:r>
            <a:r>
              <a:rPr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s</a:t>
            </a:r>
            <a:endParaRPr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" name="图片 1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2240915" y="1324610"/>
            <a:ext cx="3600000" cy="21600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0" name="图片 50" descr="652524fe8275254abbb8ec14f3dddd8"/>
          <p:cNvPicPr/>
          <p:nvPr/>
        </p:nvPicPr>
        <p:blipFill>
          <a:blip r:embed="rId2"/>
          <a:stretch>
            <a:fillRect/>
          </a:stretch>
        </p:blipFill>
        <p:spPr>
          <a:xfrm>
            <a:off x="6080760" y="1324610"/>
            <a:ext cx="3600000" cy="216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图片 3"/>
          <p:cNvPicPr/>
          <p:nvPr/>
        </p:nvPicPr>
        <p:blipFill>
          <a:blip r:embed="rId3"/>
          <a:stretch>
            <a:fillRect/>
          </a:stretch>
        </p:blipFill>
        <p:spPr>
          <a:xfrm>
            <a:off x="2240915" y="3800475"/>
            <a:ext cx="3600000" cy="216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图片 4"/>
          <p:cNvPicPr/>
          <p:nvPr/>
        </p:nvPicPr>
        <p:blipFill>
          <a:blip r:embed="rId4"/>
          <a:stretch>
            <a:fillRect/>
          </a:stretch>
        </p:blipFill>
        <p:spPr>
          <a:xfrm>
            <a:off x="6080760" y="3800475"/>
            <a:ext cx="3600000" cy="216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文本框 16"/>
          <p:cNvSpPr txBox="1"/>
          <p:nvPr/>
        </p:nvSpPr>
        <p:spPr>
          <a:xfrm>
            <a:off x="2870835" y="3533140"/>
            <a:ext cx="2339340" cy="219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(a) 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第</a:t>
            </a:r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个点路段预处理帧</a:t>
            </a:r>
            <a:endParaRPr lang="zh-CN" altLang="en-US" sz="12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11315" y="3533140"/>
            <a:ext cx="2339340" cy="219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(b) 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第</a:t>
            </a:r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个点路段预处理帧</a:t>
            </a:r>
            <a:endParaRPr lang="zh-CN" altLang="en-US" sz="12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870835" y="6066790"/>
            <a:ext cx="2339340" cy="219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(c) 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第</a:t>
            </a:r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个点路段预处理帧</a:t>
            </a:r>
            <a:endParaRPr lang="zh-CN" altLang="en-US" sz="12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711315" y="6066790"/>
            <a:ext cx="2339340" cy="2190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(d) 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第</a:t>
            </a:r>
            <a:r>
              <a:rPr lang="en-US" altLang="zh-CN" sz="1200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altLang="en-US" sz="1200">
                <a:latin typeface="宋体" panose="02010600030101010101" pitchFamily="2" charset="-122"/>
                <a:ea typeface="宋体" panose="02010600030101010101" pitchFamily="2" charset="-122"/>
              </a:rPr>
              <a:t>个点路段预处理帧</a:t>
            </a:r>
            <a:endParaRPr lang="zh-CN" altLang="en-US" sz="12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aphicFrame>
        <p:nvGraphicFramePr>
          <p:cNvPr id="10" name="表格 9"/>
          <p:cNvGraphicFramePr/>
          <p:nvPr/>
        </p:nvGraphicFramePr>
        <p:xfrm>
          <a:off x="5648325" y="3319145"/>
          <a:ext cx="895350" cy="177800"/>
        </p:xfrm>
        <a:graphic>
          <a:graphicData uri="http://schemas.openxmlformats.org/drawingml/2006/table">
            <a:tbl>
              <a:tblPr/>
              <a:tblGrid>
                <a:gridCol w="895350"/>
              </a:tblGrid>
              <a:tr h="177800">
                <a:tc>
                  <a:txBody>
                    <a:bodyPr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0.409380952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67" marR="6667" marT="6667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表格 10"/>
          <p:cNvGraphicFramePr/>
          <p:nvPr/>
        </p:nvGraphicFramePr>
        <p:xfrm>
          <a:off x="5648325" y="3319145"/>
          <a:ext cx="895350" cy="177800"/>
        </p:xfrm>
        <a:graphic>
          <a:graphicData uri="http://schemas.openxmlformats.org/drawingml/2006/table">
            <a:tbl>
              <a:tblPr/>
              <a:tblGrid>
                <a:gridCol w="895350"/>
              </a:tblGrid>
              <a:tr h="177800">
                <a:tc>
                  <a:txBody>
                    <a:bodyPr/>
                    <a:p>
                      <a:pPr algn="ctr" fontAlgn="ctr"/>
                      <a:r>
                        <a:rPr lang="en-US" altLang="zh-CN" sz="1100" b="0" i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0.409380952</a:t>
                      </a:r>
                      <a:endParaRPr lang="en-US" altLang="zh-CN" sz="1100" b="0" i="0">
                        <a:solidFill>
                          <a:srgbClr val="000000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667" marR="6667" marT="6667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车密度统计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77770" y="946150"/>
            <a:ext cx="6515735" cy="488696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4565650" y="5594985"/>
            <a:ext cx="2339340" cy="4089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时间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643505" y="1427480"/>
            <a:ext cx="294640" cy="4167505"/>
          </a:xfrm>
          <a:prstGeom prst="rect">
            <a:avLst/>
          </a:prstGeom>
          <a:noFill/>
        </p:spPr>
        <p:txBody>
          <a:bodyPr vert="vert270" wrap="square" rtlCol="0">
            <a:noAutofit/>
          </a:bodyPr>
          <a:p>
            <a:pPr algn="ctr"/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车密度</a:t>
            </a:r>
            <a:r>
              <a:rPr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/p</a:t>
            </a:r>
            <a:r>
              <a:rPr lang="en-US" altLang="zh-CN" sz="1600">
                <a:latin typeface="宋体" panose="02010600030101010101" pitchFamily="2" charset="-122"/>
                <a:ea typeface="宋体" panose="02010600030101010101" pitchFamily="2" charset="-122"/>
              </a:rPr>
              <a:t>cu</a:t>
            </a:r>
            <a:endParaRPr lang="en-US" altLang="zh-CN"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-81280" y="-62865"/>
            <a:ext cx="5852160" cy="4571365"/>
            <a:chOff x="816" y="1069"/>
            <a:chExt cx="9216" cy="7199"/>
          </a:xfrm>
        </p:grpSpPr>
        <p:pic>
          <p:nvPicPr>
            <p:cNvPr id="2" name="图片 1" descr="所有点位拥塞情况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816" y="1069"/>
              <a:ext cx="9216" cy="6912"/>
            </a:xfrm>
            <a:prstGeom prst="rect">
              <a:avLst/>
            </a:prstGeom>
          </p:spPr>
        </p:pic>
        <p:sp>
          <p:nvSpPr>
            <p:cNvPr id="19" name="文本框 18"/>
            <p:cNvSpPr txBox="1"/>
            <p:nvPr/>
          </p:nvSpPr>
          <p:spPr>
            <a:xfrm>
              <a:off x="3582" y="7624"/>
              <a:ext cx="3684" cy="64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zh-CN" altLang="en-US" sz="1600">
                  <a:latin typeface="宋体" panose="02010600030101010101" pitchFamily="2" charset="-122"/>
                  <a:ea typeface="宋体" panose="02010600030101010101" pitchFamily="2" charset="-122"/>
                </a:rPr>
                <a:t>时间</a:t>
              </a:r>
              <a:endParaRPr lang="zh-CN" altLang="en-US" sz="16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946" y="1243"/>
              <a:ext cx="464" cy="6563"/>
            </a:xfrm>
            <a:prstGeom prst="rect">
              <a:avLst/>
            </a:prstGeom>
            <a:noFill/>
          </p:spPr>
          <p:txBody>
            <a:bodyPr vert="vert270" wrap="square" rtlCol="0">
              <a:noAutofit/>
            </a:bodyPr>
            <a:p>
              <a:pPr algn="ctr"/>
              <a:r>
                <a:rPr lang="zh-CN" altLang="en-US" sz="1600">
                  <a:latin typeface="宋体" panose="02010600030101010101" pitchFamily="2" charset="-122"/>
                  <a:ea typeface="宋体" panose="02010600030101010101" pitchFamily="2" charset="-122"/>
                </a:rPr>
                <a:t>拥塞</a:t>
              </a:r>
              <a:r>
                <a:rPr lang="zh-CN" altLang="en-US" sz="1600">
                  <a:latin typeface="宋体" panose="02010600030101010101" pitchFamily="2" charset="-122"/>
                  <a:ea typeface="宋体" panose="02010600030101010101" pitchFamily="2" charset="-122"/>
                </a:rPr>
                <a:t>系数</a:t>
              </a:r>
              <a:endParaRPr lang="zh-CN" altLang="en-US" sz="16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944995" y="-62865"/>
            <a:ext cx="5247005" cy="4167505"/>
            <a:chOff x="10032" y="1749"/>
            <a:chExt cx="8263" cy="6563"/>
          </a:xfrm>
        </p:grpSpPr>
        <p:pic>
          <p:nvPicPr>
            <p:cNvPr id="4" name="图片 2" descr="C:/Users/22806/Pictures/103-105.png103-105"/>
            <p:cNvPicPr>
              <a:picLocks noChangeAspect="1"/>
            </p:cNvPicPr>
            <p:nvPr/>
          </p:nvPicPr>
          <p:blipFill>
            <a:blip r:embed="rId2"/>
            <a:srcRect t="3401" b="3401"/>
            <a:stretch>
              <a:fillRect/>
            </a:stretch>
          </p:blipFill>
          <p:spPr>
            <a:xfrm>
              <a:off x="10032" y="1848"/>
              <a:ext cx="8263" cy="5776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10032" y="1749"/>
              <a:ext cx="464" cy="6563"/>
            </a:xfrm>
            <a:prstGeom prst="rect">
              <a:avLst/>
            </a:prstGeom>
            <a:noFill/>
          </p:spPr>
          <p:txBody>
            <a:bodyPr vert="vert270" wrap="square" rtlCol="0">
              <a:noAutofit/>
            </a:bodyPr>
            <a:p>
              <a:pPr algn="ctr"/>
              <a:r>
                <a:rPr lang="zh-CN" altLang="en-US" sz="1600">
                  <a:latin typeface="宋体" panose="02010600030101010101" pitchFamily="2" charset="-122"/>
                  <a:ea typeface="宋体" panose="02010600030101010101" pitchFamily="2" charset="-122"/>
                </a:rPr>
                <a:t>拥塞</a:t>
              </a:r>
              <a:r>
                <a:rPr lang="zh-CN" altLang="en-US" sz="1600">
                  <a:latin typeface="宋体" panose="02010600030101010101" pitchFamily="2" charset="-122"/>
                  <a:ea typeface="宋体" panose="02010600030101010101" pitchFamily="2" charset="-122"/>
                </a:rPr>
                <a:t>系数</a:t>
              </a:r>
              <a:endParaRPr lang="zh-CN" altLang="en-US" sz="16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321" y="7448"/>
              <a:ext cx="3684" cy="64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zh-CN" altLang="en-US" sz="1600">
                  <a:latin typeface="宋体" panose="02010600030101010101" pitchFamily="2" charset="-122"/>
                  <a:ea typeface="宋体" panose="02010600030101010101" pitchFamily="2" charset="-122"/>
                </a:rPr>
                <a:t>时间</a:t>
              </a:r>
              <a:endParaRPr lang="zh-CN" altLang="en-US" sz="16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95910" y="1732280"/>
            <a:ext cx="5852160" cy="4498340"/>
            <a:chOff x="7216" y="3992"/>
            <a:chExt cx="9216" cy="7084"/>
          </a:xfrm>
        </p:grpSpPr>
        <p:pic>
          <p:nvPicPr>
            <p:cNvPr id="23" name="图片 23" descr="C:/Users/22806/Pictures/prediction.pngprediction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7216" y="3992"/>
              <a:ext cx="9216" cy="6912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7216" y="4237"/>
              <a:ext cx="464" cy="6563"/>
            </a:xfrm>
            <a:prstGeom prst="rect">
              <a:avLst/>
            </a:prstGeom>
            <a:noFill/>
          </p:spPr>
          <p:txBody>
            <a:bodyPr vert="vert270" wrap="square" rtlCol="0">
              <a:noAutofit/>
            </a:bodyPr>
            <a:p>
              <a:pPr algn="ctr"/>
              <a:r>
                <a:rPr lang="zh-CN" altLang="en-US" sz="1600">
                  <a:latin typeface="宋体" panose="02010600030101010101" pitchFamily="2" charset="-122"/>
                  <a:ea typeface="宋体" panose="02010600030101010101" pitchFamily="2" charset="-122"/>
                </a:rPr>
                <a:t>拥塞</a:t>
              </a:r>
              <a:r>
                <a:rPr lang="zh-CN" altLang="en-US" sz="1600">
                  <a:latin typeface="宋体" panose="02010600030101010101" pitchFamily="2" charset="-122"/>
                  <a:ea typeface="宋体" panose="02010600030101010101" pitchFamily="2" charset="-122"/>
                </a:rPr>
                <a:t>系数</a:t>
              </a:r>
              <a:endParaRPr lang="zh-CN" altLang="en-US" sz="16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0182" y="10432"/>
              <a:ext cx="3684" cy="64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zh-CN" altLang="en-US" sz="1600">
                  <a:latin typeface="宋体" panose="02010600030101010101" pitchFamily="2" charset="-122"/>
                  <a:ea typeface="宋体" panose="02010600030101010101" pitchFamily="2" charset="-122"/>
                </a:rPr>
                <a:t>时间</a:t>
              </a:r>
              <a:endParaRPr lang="zh-CN" altLang="en-US" sz="1600"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3" name="组合 22"/>
          <p:cNvGrpSpPr/>
          <p:nvPr/>
        </p:nvGrpSpPr>
        <p:grpSpPr>
          <a:xfrm>
            <a:off x="970280" y="-521335"/>
            <a:ext cx="10383520" cy="7339330"/>
            <a:chOff x="1528" y="-821"/>
            <a:chExt cx="16352" cy="11558"/>
          </a:xfrm>
        </p:grpSpPr>
        <p:sp>
          <p:nvSpPr>
            <p:cNvPr id="22" name="矩形 21"/>
            <p:cNvSpPr/>
            <p:nvPr/>
          </p:nvSpPr>
          <p:spPr>
            <a:xfrm>
              <a:off x="1528" y="237"/>
              <a:ext cx="16352" cy="104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1559" y="-821"/>
              <a:ext cx="15635" cy="11558"/>
              <a:chOff x="1559" y="-821"/>
              <a:chExt cx="15635" cy="11558"/>
            </a:xfrm>
          </p:grpSpPr>
          <p:pic>
            <p:nvPicPr>
              <p:cNvPr id="4" name="图片 3" descr="103车密度"/>
              <p:cNvPicPr>
                <a:picLocks noChangeAspect="1"/>
              </p:cNvPicPr>
              <p:nvPr/>
            </p:nvPicPr>
            <p:blipFill>
              <a:blip r:embed="rId1"/>
              <a:stretch>
                <a:fillRect/>
              </a:stretch>
            </p:blipFill>
            <p:spPr>
              <a:xfrm>
                <a:off x="2024" y="296"/>
                <a:ext cx="7575" cy="4329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6" name="图片 5" descr="107车密度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023" y="5595"/>
                <a:ext cx="7575" cy="4329"/>
              </a:xfrm>
              <a:prstGeom prst="rect">
                <a:avLst/>
              </a:prstGeom>
              <a:ln>
                <a:noFill/>
              </a:ln>
            </p:spPr>
          </p:pic>
          <p:pic>
            <p:nvPicPr>
              <p:cNvPr id="7" name="图片 6" descr="108车密度"/>
              <p:cNvPicPr>
                <a:picLocks noChangeAspect="1"/>
              </p:cNvPicPr>
              <p:nvPr/>
            </p:nvPicPr>
            <p:blipFill>
              <a:blip r:embed="rId3"/>
              <a:srcRect l="1754"/>
              <a:stretch>
                <a:fillRect/>
              </a:stretch>
            </p:blipFill>
            <p:spPr>
              <a:xfrm>
                <a:off x="9464" y="5449"/>
                <a:ext cx="7731" cy="4497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9" name="文本框 18"/>
              <p:cNvSpPr txBox="1"/>
              <p:nvPr/>
            </p:nvSpPr>
            <p:spPr>
              <a:xfrm>
                <a:off x="3986" y="4444"/>
                <a:ext cx="3684" cy="64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Autofit/>
              </a:bodyPr>
              <a:p>
                <a:pPr algn="ctr"/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时间</a:t>
                </a:r>
                <a:endParaRPr lang="zh-CN" altLang="en-US" sz="160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文本框 16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3555" y="4781"/>
                <a:ext cx="4547" cy="6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Autofit/>
              </a:bodyPr>
              <a:p>
                <a:pPr algn="ctr"/>
                <a:r>
                  <a:rPr lang="en-US" altLang="zh-CN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(a) </a:t>
                </a:r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第</a:t>
                </a:r>
                <a:r>
                  <a:rPr lang="en-US" altLang="zh-CN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1</a:t>
                </a:r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个点路段</a:t>
                </a:r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车密度</a:t>
                </a:r>
                <a:endParaRPr lang="zh-CN" altLang="en-US" sz="160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9464" y="236"/>
                <a:ext cx="7543" cy="5142"/>
                <a:chOff x="9736" y="296"/>
                <a:chExt cx="7543" cy="5142"/>
              </a:xfrm>
            </p:grpSpPr>
            <p:pic>
              <p:nvPicPr>
                <p:cNvPr id="5" name="图片 4" descr="105车密度"/>
                <p:cNvPicPr>
                  <a:picLocks noChangeAspect="1"/>
                </p:cNvPicPr>
                <p:nvPr/>
              </p:nvPicPr>
              <p:blipFill>
                <a:blip r:embed="rId5"/>
                <a:srcRect l="1784"/>
                <a:stretch>
                  <a:fillRect/>
                </a:stretch>
              </p:blipFill>
              <p:spPr>
                <a:xfrm>
                  <a:off x="9736" y="296"/>
                  <a:ext cx="7543" cy="4389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9" name="文本框 8"/>
                <p:cNvSpPr txBox="1"/>
                <p:nvPr/>
              </p:nvSpPr>
              <p:spPr>
                <a:xfrm>
                  <a:off x="11692" y="4444"/>
                  <a:ext cx="3684" cy="6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noAutofit/>
                </a:bodyPr>
                <a:p>
                  <a:pPr algn="ctr"/>
                  <a:r>
                    <a:rPr lang="zh-CN" altLang="en-US" sz="16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时间</a:t>
                  </a:r>
                  <a:endPara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" name="文本框 9"/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11259" y="4781"/>
                  <a:ext cx="4547" cy="65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noAutofit/>
                </a:bodyPr>
                <a:p>
                  <a:pPr algn="ctr"/>
                  <a:r>
                    <a:rPr lang="en-US" altLang="zh-CN" sz="16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(</a:t>
                  </a:r>
                  <a:r>
                    <a:rPr lang="en-US" altLang="zh-CN" sz="16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b) </a:t>
                  </a:r>
                  <a:r>
                    <a:rPr lang="zh-CN" altLang="en-US" sz="16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第</a:t>
                  </a:r>
                  <a:r>
                    <a:rPr lang="en-US" altLang="zh-CN" sz="16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2</a:t>
                  </a:r>
                  <a:r>
                    <a:rPr lang="zh-CN" altLang="en-US" sz="16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个点路段</a:t>
                  </a:r>
                  <a:r>
                    <a:rPr lang="zh-CN" altLang="en-US" sz="1600">
                      <a:latin typeface="宋体" panose="02010600030101010101" pitchFamily="2" charset="-122"/>
                      <a:ea typeface="宋体" panose="02010600030101010101" pitchFamily="2" charset="-122"/>
                    </a:rPr>
                    <a:t>车密度</a:t>
                  </a:r>
                  <a:endPara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11" name="文本框 10"/>
              <p:cNvSpPr txBox="1"/>
              <p:nvPr/>
            </p:nvSpPr>
            <p:spPr>
              <a:xfrm>
                <a:off x="3986" y="9776"/>
                <a:ext cx="3684" cy="64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Autofit/>
              </a:bodyPr>
              <a:p>
                <a:pPr algn="ctr"/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时间</a:t>
                </a:r>
                <a:endParaRPr lang="zh-CN" altLang="en-US" sz="160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12" name="文本框 11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3555" y="10081"/>
                <a:ext cx="4547" cy="6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Autofit/>
              </a:bodyPr>
              <a:p>
                <a:pPr algn="ctr"/>
                <a:r>
                  <a:rPr lang="en-US" altLang="zh-CN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(c) </a:t>
                </a:r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第</a:t>
                </a:r>
                <a:r>
                  <a:rPr lang="en-US" altLang="zh-CN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3</a:t>
                </a:r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个点路段</a:t>
                </a:r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车密度</a:t>
                </a:r>
                <a:endParaRPr lang="zh-CN" altLang="en-US" sz="160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11488" y="9776"/>
                <a:ext cx="3684" cy="64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Autofit/>
              </a:bodyPr>
              <a:p>
                <a:pPr algn="ctr"/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时间</a:t>
                </a:r>
                <a:endParaRPr lang="zh-CN" altLang="en-US" sz="160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文本框 13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1057" y="10081"/>
                <a:ext cx="4547" cy="6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noAutofit/>
              </a:bodyPr>
              <a:p>
                <a:pPr algn="ctr"/>
                <a:r>
                  <a:rPr lang="en-US" altLang="zh-CN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(d) </a:t>
                </a:r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第</a:t>
                </a:r>
                <a:r>
                  <a:rPr lang="en-US" altLang="zh-CN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4</a:t>
                </a:r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个点路段</a:t>
                </a:r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车密度</a:t>
                </a:r>
                <a:endParaRPr lang="zh-CN" altLang="en-US" sz="160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1559" y="-821"/>
                <a:ext cx="464" cy="65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vert270" wrap="square" rtlCol="0">
                <a:noAutofit/>
              </a:bodyPr>
              <a:p>
                <a:pPr algn="ctr"/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车密度</a:t>
                </a:r>
                <a:endParaRPr lang="zh-CN" altLang="en-US" sz="160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1560" y="4175"/>
                <a:ext cx="464" cy="656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vert270" wrap="square" rtlCol="0">
                <a:noAutofit/>
              </a:bodyPr>
              <a:p>
                <a:pPr algn="ctr"/>
                <a:r>
                  <a:rPr lang="zh-CN" altLang="en-US" sz="1600">
                    <a:latin typeface="宋体" panose="02010600030101010101" pitchFamily="2" charset="-122"/>
                    <a:ea typeface="宋体" panose="02010600030101010101" pitchFamily="2" charset="-122"/>
                  </a:rPr>
                  <a:t>车密度</a:t>
                </a:r>
                <a:endParaRPr lang="zh-CN" altLang="en-US" sz="1600">
                  <a:latin typeface="宋体" panose="02010600030101010101" pitchFamily="2" charset="-122"/>
                  <a:ea typeface="宋体" panose="02010600030101010101" pitchFamily="2" charset="-122"/>
                </a:endParaRPr>
              </a:p>
            </p:txBody>
          </p:sp>
        </p:grpSp>
      </p:grp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65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66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67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68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69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71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72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73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74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75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76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77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78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79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81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82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83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84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9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91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92.xml><?xml version="1.0" encoding="utf-8"?>
<p:tagLst xmlns:p="http://schemas.openxmlformats.org/presentationml/2006/main">
  <p:tag name="KSO_WM_DIAGRAM_VIRTUALLY_FRAME" val="{&quot;height&quot;:423.4,&quot;left&quot;:117.8,&quot;top&quot;:36.55,&quot;width&quot;:641.2}"/>
</p:tagLst>
</file>

<file path=ppt/tags/tag93.xml><?xml version="1.0" encoding="utf-8"?>
<p:tagLst xmlns:p="http://schemas.openxmlformats.org/presentationml/2006/main">
  <p:tag name="commondata" val="eyJoZGlkIjoiZWM3NDcxN2ZlODI3NTM4NmZkYmRhYTA3MzU1YmRhZjA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531</Words>
  <Application>WPS 演示</Application>
  <PresentationFormat>宽屏</PresentationFormat>
  <Paragraphs>103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宋体</vt:lpstr>
      <vt:lpstr>Wingdings</vt:lpstr>
      <vt:lpstr>Wingdings</vt:lpstr>
      <vt:lpstr>Cambria Math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彭</cp:lastModifiedBy>
  <cp:revision>162</cp:revision>
  <dcterms:created xsi:type="dcterms:W3CDTF">2019-06-19T02:08:00Z</dcterms:created>
  <dcterms:modified xsi:type="dcterms:W3CDTF">2024-09-24T04:46:00Z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2052-12.1.0.18276</vt:lpwstr>
  </property>
  <property fmtid="{D5CDD505-2E9C-101B-9397-08002B2CF9AE}" pid="3" name="ICV">
    <vt:lpwstr>3AC64D4ED3404233A439E88F42F17A25_11</vt:lpwstr>
  </property>
</Properties>
</file>